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drawings/drawing1.xml" ContentType="application/vnd.openxmlformats-officedocument.drawingml.chartshapes+xml"/>
  <Override PartName="/ppt/presentation.xml" ContentType="application/vnd.openxmlformats-officedocument.presentationml.presentation.main+xml"/>
  <Override PartName="/ppt/slides/slide23.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9.xml" ContentType="application/vnd.openxmlformats-officedocument.presentationml.slide+xml"/>
  <Override PartName="/ppt/slides/slide13.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theme/theme2.xml" ContentType="application/vnd.openxmlformats-officedocument.theme+xml"/>
  <Override PartName="/ppt/charts/chart2.xml" ContentType="application/vnd.openxmlformats-officedocument.drawingml.chart+xml"/>
  <Override PartName="/ppt/theme/theme1.xml" ContentType="application/vnd.openxmlformats-officedocument.theme+xml"/>
  <Override PartName="/ppt/charts/chart1.xml" ContentType="application/vnd.openxmlformats-officedocument.drawingml.chart+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7"/>
  </p:notesMasterIdLst>
  <p:sldIdLst>
    <p:sldId id="271" r:id="rId2"/>
    <p:sldId id="256" r:id="rId3"/>
    <p:sldId id="257" r:id="rId4"/>
    <p:sldId id="272" r:id="rId5"/>
    <p:sldId id="274" r:id="rId6"/>
    <p:sldId id="282" r:id="rId7"/>
    <p:sldId id="275" r:id="rId8"/>
    <p:sldId id="276" r:id="rId9"/>
    <p:sldId id="258" r:id="rId10"/>
    <p:sldId id="261" r:id="rId11"/>
    <p:sldId id="262" r:id="rId12"/>
    <p:sldId id="263" r:id="rId13"/>
    <p:sldId id="259" r:id="rId14"/>
    <p:sldId id="265" r:id="rId15"/>
    <p:sldId id="266" r:id="rId16"/>
    <p:sldId id="278" r:id="rId17"/>
    <p:sldId id="277" r:id="rId18"/>
    <p:sldId id="260" r:id="rId19"/>
    <p:sldId id="267" r:id="rId20"/>
    <p:sldId id="268" r:id="rId21"/>
    <p:sldId id="279" r:id="rId22"/>
    <p:sldId id="281" r:id="rId23"/>
    <p:sldId id="269" r:id="rId24"/>
    <p:sldId id="270" r:id="rId25"/>
    <p:sldId id="26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660" y="5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acultyfs01\data\staff\users\deborah.leclaire\Learning%20Center%20Documents\Learning%20Center\Information%20on%20Gaag\Evaluations%20for%20the%20Learning%20Center\2008-2009%20evaluations\2008-9%20Stats%20for%20Learning%20Center%20Visits\Learning%20Center%20Visitors%20by%20Subject%2008-0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azaadi\data\staff\users\deborah.leclaire\Learning%20Center\Spring%202009%20Students%20visits%20to%20Learning%20Cent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Learning Center Visitors by Subject</a:t>
            </a:r>
          </a:p>
        </c:rich>
      </c:tx>
      <c:layout>
        <c:manualLayout>
          <c:xMode val="edge"/>
          <c:yMode val="edge"/>
          <c:x val="0.16481933508311461"/>
          <c:y val="2.7777777777777776E-2"/>
        </c:manualLayout>
      </c:layout>
      <c:overlay val="1"/>
    </c:title>
    <c:autoTitleDeleted val="0"/>
    <c:plotArea>
      <c:layout>
        <c:manualLayout>
          <c:layoutTarget val="inner"/>
          <c:xMode val="edge"/>
          <c:yMode val="edge"/>
          <c:x val="0.13468285214348205"/>
          <c:y val="3.7511665208515621E-2"/>
          <c:w val="0.72215179352580983"/>
          <c:h val="0.7082181393992415"/>
        </c:manualLayout>
      </c:layout>
      <c:barChart>
        <c:barDir val="col"/>
        <c:grouping val="clustered"/>
        <c:varyColors val="0"/>
        <c:ser>
          <c:idx val="0"/>
          <c:order val="0"/>
          <c:tx>
            <c:strRef>
              <c:f>Sheet1!$A$3</c:f>
              <c:strCache>
                <c:ptCount val="1"/>
                <c:pt idx="0">
                  <c:v>Math</c:v>
                </c:pt>
              </c:strCache>
            </c:strRef>
          </c:tx>
          <c:invertIfNegative val="0"/>
          <c:cat>
            <c:strRef>
              <c:f>Sheet1!$B$2:$I$2</c:f>
              <c:strCache>
                <c:ptCount val="8"/>
                <c:pt idx="0">
                  <c:v>Sep-08</c:v>
                </c:pt>
                <c:pt idx="1">
                  <c:v>Oct-08</c:v>
                </c:pt>
                <c:pt idx="2">
                  <c:v>Nov-08</c:v>
                </c:pt>
                <c:pt idx="3">
                  <c:v>Dec-08</c:v>
                </c:pt>
                <c:pt idx="4">
                  <c:v>Jan-09</c:v>
                </c:pt>
                <c:pt idx="5">
                  <c:v>Feb.-09</c:v>
                </c:pt>
                <c:pt idx="6">
                  <c:v>Mar.-09</c:v>
                </c:pt>
                <c:pt idx="7">
                  <c:v>Apr.-09</c:v>
                </c:pt>
              </c:strCache>
            </c:strRef>
          </c:cat>
          <c:val>
            <c:numRef>
              <c:f>Sheet1!$B$3:$I$3</c:f>
              <c:numCache>
                <c:formatCode>General</c:formatCode>
                <c:ptCount val="8"/>
                <c:pt idx="0">
                  <c:v>39</c:v>
                </c:pt>
                <c:pt idx="1">
                  <c:v>54</c:v>
                </c:pt>
                <c:pt idx="2">
                  <c:v>41</c:v>
                </c:pt>
                <c:pt idx="3">
                  <c:v>28</c:v>
                </c:pt>
                <c:pt idx="4">
                  <c:v>29</c:v>
                </c:pt>
                <c:pt idx="5">
                  <c:v>32</c:v>
                </c:pt>
                <c:pt idx="6">
                  <c:v>10</c:v>
                </c:pt>
                <c:pt idx="7">
                  <c:v>22</c:v>
                </c:pt>
              </c:numCache>
            </c:numRef>
          </c:val>
        </c:ser>
        <c:ser>
          <c:idx val="1"/>
          <c:order val="1"/>
          <c:tx>
            <c:strRef>
              <c:f>Sheet1!$A$4</c:f>
              <c:strCache>
                <c:ptCount val="1"/>
                <c:pt idx="0">
                  <c:v>Ojibwe</c:v>
                </c:pt>
              </c:strCache>
            </c:strRef>
          </c:tx>
          <c:invertIfNegative val="0"/>
          <c:cat>
            <c:strRef>
              <c:f>Sheet1!$B$2:$I$2</c:f>
              <c:strCache>
                <c:ptCount val="8"/>
                <c:pt idx="0">
                  <c:v>Sep-08</c:v>
                </c:pt>
                <c:pt idx="1">
                  <c:v>Oct-08</c:v>
                </c:pt>
                <c:pt idx="2">
                  <c:v>Nov-08</c:v>
                </c:pt>
                <c:pt idx="3">
                  <c:v>Dec-08</c:v>
                </c:pt>
                <c:pt idx="4">
                  <c:v>Jan-09</c:v>
                </c:pt>
                <c:pt idx="5">
                  <c:v>Feb.-09</c:v>
                </c:pt>
                <c:pt idx="6">
                  <c:v>Mar.-09</c:v>
                </c:pt>
                <c:pt idx="7">
                  <c:v>Apr.-09</c:v>
                </c:pt>
              </c:strCache>
            </c:strRef>
          </c:cat>
          <c:val>
            <c:numRef>
              <c:f>Sheet1!$B$4:$I$4</c:f>
              <c:numCache>
                <c:formatCode>General</c:formatCode>
                <c:ptCount val="8"/>
                <c:pt idx="0">
                  <c:v>22</c:v>
                </c:pt>
                <c:pt idx="1">
                  <c:v>64</c:v>
                </c:pt>
                <c:pt idx="2">
                  <c:v>35</c:v>
                </c:pt>
                <c:pt idx="3">
                  <c:v>21</c:v>
                </c:pt>
                <c:pt idx="4">
                  <c:v>10</c:v>
                </c:pt>
                <c:pt idx="5">
                  <c:v>8</c:v>
                </c:pt>
                <c:pt idx="6">
                  <c:v>12</c:v>
                </c:pt>
                <c:pt idx="7">
                  <c:v>6</c:v>
                </c:pt>
              </c:numCache>
            </c:numRef>
          </c:val>
        </c:ser>
        <c:ser>
          <c:idx val="2"/>
          <c:order val="2"/>
          <c:tx>
            <c:strRef>
              <c:f>Sheet1!$A$5</c:f>
              <c:strCache>
                <c:ptCount val="1"/>
                <c:pt idx="0">
                  <c:v>Science</c:v>
                </c:pt>
              </c:strCache>
            </c:strRef>
          </c:tx>
          <c:invertIfNegative val="0"/>
          <c:cat>
            <c:strRef>
              <c:f>Sheet1!$B$2:$I$2</c:f>
              <c:strCache>
                <c:ptCount val="8"/>
                <c:pt idx="0">
                  <c:v>Sep-08</c:v>
                </c:pt>
                <c:pt idx="1">
                  <c:v>Oct-08</c:v>
                </c:pt>
                <c:pt idx="2">
                  <c:v>Nov-08</c:v>
                </c:pt>
                <c:pt idx="3">
                  <c:v>Dec-08</c:v>
                </c:pt>
                <c:pt idx="4">
                  <c:v>Jan-09</c:v>
                </c:pt>
                <c:pt idx="5">
                  <c:v>Feb.-09</c:v>
                </c:pt>
                <c:pt idx="6">
                  <c:v>Mar.-09</c:v>
                </c:pt>
                <c:pt idx="7">
                  <c:v>Apr.-09</c:v>
                </c:pt>
              </c:strCache>
            </c:strRef>
          </c:cat>
          <c:val>
            <c:numRef>
              <c:f>Sheet1!$B$5:$I$5</c:f>
              <c:numCache>
                <c:formatCode>General</c:formatCode>
                <c:ptCount val="8"/>
                <c:pt idx="0">
                  <c:v>15</c:v>
                </c:pt>
                <c:pt idx="1">
                  <c:v>26</c:v>
                </c:pt>
                <c:pt idx="2">
                  <c:v>15</c:v>
                </c:pt>
                <c:pt idx="3">
                  <c:v>10</c:v>
                </c:pt>
                <c:pt idx="4">
                  <c:v>10</c:v>
                </c:pt>
                <c:pt idx="5">
                  <c:v>21</c:v>
                </c:pt>
                <c:pt idx="6">
                  <c:v>6</c:v>
                </c:pt>
                <c:pt idx="7">
                  <c:v>7</c:v>
                </c:pt>
              </c:numCache>
            </c:numRef>
          </c:val>
        </c:ser>
        <c:ser>
          <c:idx val="3"/>
          <c:order val="3"/>
          <c:tx>
            <c:strRef>
              <c:f>Sheet1!$A$6</c:f>
              <c:strCache>
                <c:ptCount val="1"/>
                <c:pt idx="0">
                  <c:v>Writing</c:v>
                </c:pt>
              </c:strCache>
            </c:strRef>
          </c:tx>
          <c:invertIfNegative val="0"/>
          <c:cat>
            <c:strRef>
              <c:f>Sheet1!$B$2:$I$2</c:f>
              <c:strCache>
                <c:ptCount val="8"/>
                <c:pt idx="0">
                  <c:v>Sep-08</c:v>
                </c:pt>
                <c:pt idx="1">
                  <c:v>Oct-08</c:v>
                </c:pt>
                <c:pt idx="2">
                  <c:v>Nov-08</c:v>
                </c:pt>
                <c:pt idx="3">
                  <c:v>Dec-08</c:v>
                </c:pt>
                <c:pt idx="4">
                  <c:v>Jan-09</c:v>
                </c:pt>
                <c:pt idx="5">
                  <c:v>Feb.-09</c:v>
                </c:pt>
                <c:pt idx="6">
                  <c:v>Mar.-09</c:v>
                </c:pt>
                <c:pt idx="7">
                  <c:v>Apr.-09</c:v>
                </c:pt>
              </c:strCache>
            </c:strRef>
          </c:cat>
          <c:val>
            <c:numRef>
              <c:f>Sheet1!$B$6:$I$6</c:f>
              <c:numCache>
                <c:formatCode>General</c:formatCode>
                <c:ptCount val="8"/>
                <c:pt idx="0">
                  <c:v>59</c:v>
                </c:pt>
                <c:pt idx="1">
                  <c:v>115</c:v>
                </c:pt>
                <c:pt idx="2">
                  <c:v>36</c:v>
                </c:pt>
                <c:pt idx="3">
                  <c:v>35</c:v>
                </c:pt>
                <c:pt idx="4">
                  <c:v>55</c:v>
                </c:pt>
                <c:pt idx="5">
                  <c:v>63</c:v>
                </c:pt>
                <c:pt idx="6">
                  <c:v>39</c:v>
                </c:pt>
                <c:pt idx="7">
                  <c:v>37</c:v>
                </c:pt>
              </c:numCache>
            </c:numRef>
          </c:val>
        </c:ser>
        <c:dLbls>
          <c:showLegendKey val="0"/>
          <c:showVal val="0"/>
          <c:showCatName val="0"/>
          <c:showSerName val="0"/>
          <c:showPercent val="0"/>
          <c:showBubbleSize val="0"/>
        </c:dLbls>
        <c:gapWidth val="150"/>
        <c:axId val="83233792"/>
        <c:axId val="85283584"/>
      </c:barChart>
      <c:catAx>
        <c:axId val="83233792"/>
        <c:scaling>
          <c:orientation val="minMax"/>
        </c:scaling>
        <c:delete val="0"/>
        <c:axPos val="b"/>
        <c:majorTickMark val="out"/>
        <c:minorTickMark val="none"/>
        <c:tickLblPos val="nextTo"/>
        <c:crossAx val="85283584"/>
        <c:crosses val="autoZero"/>
        <c:auto val="1"/>
        <c:lblAlgn val="ctr"/>
        <c:lblOffset val="100"/>
        <c:noMultiLvlLbl val="0"/>
      </c:catAx>
      <c:valAx>
        <c:axId val="85283584"/>
        <c:scaling>
          <c:orientation val="minMax"/>
        </c:scaling>
        <c:delete val="0"/>
        <c:axPos val="l"/>
        <c:majorGridlines/>
        <c:numFmt formatCode="General" sourceLinked="1"/>
        <c:majorTickMark val="out"/>
        <c:minorTickMark val="none"/>
        <c:tickLblPos val="nextTo"/>
        <c:crossAx val="83233792"/>
        <c:crosses val="autoZero"/>
        <c:crossBetween val="between"/>
      </c:valAx>
    </c:plotArea>
    <c:legend>
      <c:legendPos val="r"/>
      <c:layout/>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'sp-009'!$B$210</c:f>
              <c:strCache>
                <c:ptCount val="1"/>
                <c:pt idx="0">
                  <c:v>Total Enrolled</c:v>
                </c:pt>
              </c:strCache>
            </c:strRef>
          </c:tx>
          <c:invertIfNegative val="0"/>
          <c:cat>
            <c:strRef>
              <c:f>'sp-009'!$A$211:$A$217</c:f>
              <c:strCache>
                <c:ptCount val="7"/>
                <c:pt idx="0">
                  <c:v>First Time Student</c:v>
                </c:pt>
                <c:pt idx="1">
                  <c:v>Continuing Student</c:v>
                </c:pt>
                <c:pt idx="2">
                  <c:v>Post-Secondary Student</c:v>
                </c:pt>
                <c:pt idx="3">
                  <c:v>Transfer Student</c:v>
                </c:pt>
                <c:pt idx="4">
                  <c:v>Head Start Employee</c:v>
                </c:pt>
                <c:pt idx="5">
                  <c:v>LLBO Employee</c:v>
                </c:pt>
                <c:pt idx="6">
                  <c:v>Tribal College Employee</c:v>
                </c:pt>
              </c:strCache>
            </c:strRef>
          </c:cat>
          <c:val>
            <c:numRef>
              <c:f>'sp-009'!$B$211:$B$217</c:f>
              <c:numCache>
                <c:formatCode>General</c:formatCode>
                <c:ptCount val="7"/>
                <c:pt idx="0">
                  <c:v>24</c:v>
                </c:pt>
                <c:pt idx="1">
                  <c:v>139</c:v>
                </c:pt>
                <c:pt idx="2">
                  <c:v>6</c:v>
                </c:pt>
                <c:pt idx="3">
                  <c:v>6</c:v>
                </c:pt>
                <c:pt idx="4">
                  <c:v>8</c:v>
                </c:pt>
                <c:pt idx="5">
                  <c:v>10</c:v>
                </c:pt>
                <c:pt idx="6">
                  <c:v>6</c:v>
                </c:pt>
              </c:numCache>
            </c:numRef>
          </c:val>
        </c:ser>
        <c:ser>
          <c:idx val="1"/>
          <c:order val="1"/>
          <c:tx>
            <c:strRef>
              <c:f>'sp-009'!$C$210</c:f>
              <c:strCache>
                <c:ptCount val="1"/>
                <c:pt idx="0">
                  <c:v>Visits to LC</c:v>
                </c:pt>
              </c:strCache>
            </c:strRef>
          </c:tx>
          <c:invertIfNegative val="0"/>
          <c:cat>
            <c:strRef>
              <c:f>'sp-009'!$A$211:$A$217</c:f>
              <c:strCache>
                <c:ptCount val="7"/>
                <c:pt idx="0">
                  <c:v>First Time Student</c:v>
                </c:pt>
                <c:pt idx="1">
                  <c:v>Continuing Student</c:v>
                </c:pt>
                <c:pt idx="2">
                  <c:v>Post-Secondary Student</c:v>
                </c:pt>
                <c:pt idx="3">
                  <c:v>Transfer Student</c:v>
                </c:pt>
                <c:pt idx="4">
                  <c:v>Head Start Employee</c:v>
                </c:pt>
                <c:pt idx="5">
                  <c:v>LLBO Employee</c:v>
                </c:pt>
                <c:pt idx="6">
                  <c:v>Tribal College Employee</c:v>
                </c:pt>
              </c:strCache>
            </c:strRef>
          </c:cat>
          <c:val>
            <c:numRef>
              <c:f>'sp-009'!$C$211:$C$217</c:f>
              <c:numCache>
                <c:formatCode>General</c:formatCode>
                <c:ptCount val="7"/>
                <c:pt idx="0">
                  <c:v>122</c:v>
                </c:pt>
                <c:pt idx="1">
                  <c:v>643</c:v>
                </c:pt>
                <c:pt idx="2">
                  <c:v>25</c:v>
                </c:pt>
                <c:pt idx="3">
                  <c:v>19</c:v>
                </c:pt>
                <c:pt idx="4">
                  <c:v>0</c:v>
                </c:pt>
                <c:pt idx="5">
                  <c:v>5</c:v>
                </c:pt>
                <c:pt idx="6">
                  <c:v>4</c:v>
                </c:pt>
              </c:numCache>
            </c:numRef>
          </c:val>
        </c:ser>
        <c:dLbls>
          <c:showLegendKey val="0"/>
          <c:showVal val="0"/>
          <c:showCatName val="0"/>
          <c:showSerName val="0"/>
          <c:showPercent val="0"/>
          <c:showBubbleSize val="0"/>
        </c:dLbls>
        <c:gapWidth val="150"/>
        <c:axId val="85317888"/>
        <c:axId val="85319680"/>
      </c:barChart>
      <c:catAx>
        <c:axId val="85317888"/>
        <c:scaling>
          <c:orientation val="minMax"/>
        </c:scaling>
        <c:delete val="0"/>
        <c:axPos val="b"/>
        <c:majorTickMark val="out"/>
        <c:minorTickMark val="none"/>
        <c:tickLblPos val="nextTo"/>
        <c:crossAx val="85319680"/>
        <c:crosses val="autoZero"/>
        <c:auto val="1"/>
        <c:lblAlgn val="ctr"/>
        <c:lblOffset val="100"/>
        <c:noMultiLvlLbl val="0"/>
      </c:catAx>
      <c:valAx>
        <c:axId val="85319680"/>
        <c:scaling>
          <c:orientation val="minMax"/>
        </c:scaling>
        <c:delete val="0"/>
        <c:axPos val="l"/>
        <c:majorGridlines/>
        <c:numFmt formatCode="General" sourceLinked="1"/>
        <c:majorTickMark val="out"/>
        <c:minorTickMark val="none"/>
        <c:tickLblPos val="nextTo"/>
        <c:crossAx val="85317888"/>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9.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3505200"/>
          <a:ext cx="5080000" cy="304800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0F6B75-5941-48BF-B8B6-431BABC9319B}" type="datetimeFigureOut">
              <a:rPr lang="en-US" smtClean="0"/>
              <a:t>8/6/2013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330C4F-1BF3-48E9-AC52-DA763288B70D}" type="slidenum">
              <a:rPr lang="en-US" smtClean="0"/>
              <a:t>‹#›</a:t>
            </a:fld>
            <a:endParaRPr lang="en-US"/>
          </a:p>
        </p:txBody>
      </p:sp>
    </p:spTree>
    <p:extLst>
      <p:ext uri="{BB962C8B-B14F-4D97-AF65-F5344CB8AC3E}">
        <p14:creationId xmlns:p14="http://schemas.microsoft.com/office/powerpoint/2010/main" val="2156406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59D8B5-5886-4DB7-9410-A7043241D205}" type="slidenum">
              <a:rPr lang="en-US" smtClean="0"/>
              <a:pPr/>
              <a:t>5</a:t>
            </a:fld>
            <a:endParaRPr lang="en-US" dirty="0"/>
          </a:p>
        </p:txBody>
      </p:sp>
    </p:spTree>
    <p:extLst>
      <p:ext uri="{BB962C8B-B14F-4D97-AF65-F5344CB8AC3E}">
        <p14:creationId xmlns:p14="http://schemas.microsoft.com/office/powerpoint/2010/main" val="1083636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Funded by a grant initially designed to raise intellectual capital in Indian Country.   Grant</a:t>
            </a:r>
            <a:r>
              <a:rPr lang="en-US" baseline="0" dirty="0" smtClean="0"/>
              <a:t> proposed to raise student retention rates in math and English classes.  Years 2004-2007 had a dismal 15 % of students passing English 101 and equally divided among failures and withdraws. Students talk about their experiences of being successful at LLTC as opposed to their other school experiences.</a:t>
            </a:r>
            <a:endParaRPr lang="en-US" dirty="0"/>
          </a:p>
        </p:txBody>
      </p:sp>
      <p:sp>
        <p:nvSpPr>
          <p:cNvPr id="4" name="Slide Number Placeholder 3"/>
          <p:cNvSpPr>
            <a:spLocks noGrp="1"/>
          </p:cNvSpPr>
          <p:nvPr>
            <p:ph type="sldNum" sz="quarter" idx="10"/>
          </p:nvPr>
        </p:nvSpPr>
        <p:spPr/>
        <p:txBody>
          <a:bodyPr/>
          <a:lstStyle/>
          <a:p>
            <a:fld id="{B759D8B5-5886-4DB7-9410-A7043241D205}" type="slidenum">
              <a:rPr lang="en-US" smtClean="0"/>
              <a:pPr/>
              <a:t>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59D8B5-5886-4DB7-9410-A7043241D205}" type="slidenum">
              <a:rPr lang="en-US" smtClean="0"/>
              <a:pPr/>
              <a:t>7</a:t>
            </a:fld>
            <a:endParaRPr lang="en-US" dirty="0"/>
          </a:p>
        </p:txBody>
      </p:sp>
    </p:spTree>
    <p:extLst>
      <p:ext uri="{BB962C8B-B14F-4D97-AF65-F5344CB8AC3E}">
        <p14:creationId xmlns:p14="http://schemas.microsoft.com/office/powerpoint/2010/main" val="4181634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59D8B5-5886-4DB7-9410-A7043241D205}" type="slidenum">
              <a:rPr lang="en-US" smtClean="0"/>
              <a:pPr/>
              <a:t>8</a:t>
            </a:fld>
            <a:endParaRPr lang="en-US" dirty="0"/>
          </a:p>
        </p:txBody>
      </p:sp>
    </p:spTree>
    <p:extLst>
      <p:ext uri="{BB962C8B-B14F-4D97-AF65-F5344CB8AC3E}">
        <p14:creationId xmlns:p14="http://schemas.microsoft.com/office/powerpoint/2010/main" val="1306113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LLTC actually had a Monday morning drum (but no meal accompanying it) from the inception of the College, I believe; however, it was scheduled at 8 a.m., and as I recall, there were only a couple of  drummers when I joined the College in 2001--Willie St. Cyr and Bennie </a:t>
            </a:r>
            <a:r>
              <a:rPr lang="en-US" sz="1200" kern="1200" dirty="0" err="1" smtClean="0">
                <a:solidFill>
                  <a:schemeClr val="tx1"/>
                </a:solidFill>
                <a:effectLst/>
                <a:latin typeface="+mn-lt"/>
                <a:ea typeface="+mn-ea"/>
                <a:cs typeface="+mn-cs"/>
              </a:rPr>
              <a:t>Tonce</a:t>
            </a:r>
            <a:r>
              <a:rPr lang="en-US" sz="1200" kern="1200" dirty="0" smtClean="0">
                <a:solidFill>
                  <a:schemeClr val="tx1"/>
                </a:solidFill>
                <a:effectLst/>
                <a:latin typeface="+mn-lt"/>
                <a:ea typeface="+mn-ea"/>
                <a:cs typeface="+mn-cs"/>
              </a:rPr>
              <a:t>.  As a new employee, I thought I should be there, but I quickly learned that the drum was not well attended (4 or 5 people, at most), and I was often the only woman present. In 2003, when Leah became Interim President, she asked faculty to contribute whatever they could to a Monday meal for students, and until we moved to the new campus, we simply had a drum song and prayer, followed by soup &amp; sandwiches.  Once we moved to the new campus, the meals became much larger, and we used both the science classroom and the ECE classroom for seating.  When Cedar Hall opened in 2006, we began using the Benny </a:t>
            </a:r>
            <a:r>
              <a:rPr lang="en-US" sz="1200" kern="1200" dirty="0" err="1" smtClean="0">
                <a:solidFill>
                  <a:schemeClr val="tx1"/>
                </a:solidFill>
                <a:effectLst/>
                <a:latin typeface="+mn-lt"/>
                <a:ea typeface="+mn-ea"/>
                <a:cs typeface="+mn-cs"/>
              </a:rPr>
              <a:t>Tonce</a:t>
            </a:r>
            <a:r>
              <a:rPr lang="en-US" sz="1200" kern="1200" dirty="0" smtClean="0">
                <a:solidFill>
                  <a:schemeClr val="tx1"/>
                </a:solidFill>
                <a:effectLst/>
                <a:latin typeface="+mn-lt"/>
                <a:ea typeface="+mn-ea"/>
                <a:cs typeface="+mn-cs"/>
              </a:rPr>
              <a:t> Room (which wasn't named until after Benny's death in 2009), and the Monday Drum/Potluck has continued as it is today.</a:t>
            </a:r>
          </a:p>
          <a:p>
            <a:endParaRPr lang="en-US" dirty="0"/>
          </a:p>
        </p:txBody>
      </p:sp>
      <p:sp>
        <p:nvSpPr>
          <p:cNvPr id="4" name="Slide Number Placeholder 3"/>
          <p:cNvSpPr>
            <a:spLocks noGrp="1"/>
          </p:cNvSpPr>
          <p:nvPr>
            <p:ph type="sldNum" sz="quarter" idx="10"/>
          </p:nvPr>
        </p:nvSpPr>
        <p:spPr/>
        <p:txBody>
          <a:bodyPr/>
          <a:lstStyle/>
          <a:p>
            <a:fld id="{75330C4F-1BF3-48E9-AC52-DA763288B70D}" type="slidenum">
              <a:rPr lang="en-US" smtClean="0"/>
              <a:t>16</a:t>
            </a:fld>
            <a:endParaRPr lang="en-US"/>
          </a:p>
        </p:txBody>
      </p:sp>
    </p:spTree>
    <p:extLst>
      <p:ext uri="{BB962C8B-B14F-4D97-AF65-F5344CB8AC3E}">
        <p14:creationId xmlns:p14="http://schemas.microsoft.com/office/powerpoint/2010/main" val="22505560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2CAD7ED7-663A-43AA-9BFF-41E25CF0E005}" type="datetimeFigureOut">
              <a:rPr lang="en-US" smtClean="0"/>
              <a:t>8/6/2013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44FE93AD-60FB-4933-80B2-DFD3D7953CC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CAD7ED7-663A-43AA-9BFF-41E25CF0E005}" type="datetimeFigureOut">
              <a:rPr lang="en-US" smtClean="0"/>
              <a:t>8/6/2013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4FE93AD-60FB-4933-80B2-DFD3D7953CC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CAD7ED7-663A-43AA-9BFF-41E25CF0E005}" type="datetimeFigureOut">
              <a:rPr lang="en-US" smtClean="0"/>
              <a:t>8/6/2013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4FE93AD-60FB-4933-80B2-DFD3D7953CC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CAD7ED7-663A-43AA-9BFF-41E25CF0E005}" type="datetimeFigureOut">
              <a:rPr lang="en-US" smtClean="0"/>
              <a:t>8/6/2013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4FE93AD-60FB-4933-80B2-DFD3D7953CC2}"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CAD7ED7-663A-43AA-9BFF-41E25CF0E005}" type="datetimeFigureOut">
              <a:rPr lang="en-US" smtClean="0"/>
              <a:t>8/6/2013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4FE93AD-60FB-4933-80B2-DFD3D7953CC2}"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CAD7ED7-663A-43AA-9BFF-41E25CF0E005}" type="datetimeFigureOut">
              <a:rPr lang="en-US" smtClean="0"/>
              <a:t>8/6/2013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4FE93AD-60FB-4933-80B2-DFD3D7953CC2}"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CAD7ED7-663A-43AA-9BFF-41E25CF0E005}" type="datetimeFigureOut">
              <a:rPr lang="en-US" smtClean="0"/>
              <a:t>8/6/2013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44FE93AD-60FB-4933-80B2-DFD3D7953CC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2CAD7ED7-663A-43AA-9BFF-41E25CF0E005}" type="datetimeFigureOut">
              <a:rPr lang="en-US" smtClean="0"/>
              <a:t>8/6/2013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44FE93AD-60FB-4933-80B2-DFD3D7953CC2}"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2CAD7ED7-663A-43AA-9BFF-41E25CF0E005}" type="datetimeFigureOut">
              <a:rPr lang="en-US" smtClean="0"/>
              <a:t>8/6/2013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44FE93AD-60FB-4933-80B2-DFD3D7953CC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2CAD7ED7-663A-43AA-9BFF-41E25CF0E005}" type="datetimeFigureOut">
              <a:rPr lang="en-US" smtClean="0"/>
              <a:t>8/6/2013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4FE93AD-60FB-4933-80B2-DFD3D7953CC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2CAD7ED7-663A-43AA-9BFF-41E25CF0E005}" type="datetimeFigureOut">
              <a:rPr lang="en-US" smtClean="0"/>
              <a:t>8/6/2013</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4FE93AD-60FB-4933-80B2-DFD3D7953CC2}"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2CAD7ED7-663A-43AA-9BFF-41E25CF0E005}" type="datetimeFigureOut">
              <a:rPr lang="en-US" smtClean="0"/>
              <a:t>8/6/2013</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44FE93AD-60FB-4933-80B2-DFD3D7953CC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90601"/>
            <a:ext cx="7543800" cy="1219200"/>
          </a:xfrm>
        </p:spPr>
        <p:txBody>
          <a:bodyPr/>
          <a:lstStyle/>
          <a:p>
            <a:r>
              <a:rPr lang="en-US" dirty="0" smtClean="0"/>
              <a:t>TCU Best Practices </a:t>
            </a:r>
            <a:endParaRPr lang="en-US" dirty="0"/>
          </a:p>
        </p:txBody>
      </p:sp>
      <p:sp>
        <p:nvSpPr>
          <p:cNvPr id="5" name="Subtitle 4"/>
          <p:cNvSpPr>
            <a:spLocks noGrp="1"/>
          </p:cNvSpPr>
          <p:nvPr>
            <p:ph type="subTitle" idx="1"/>
          </p:nvPr>
        </p:nvSpPr>
        <p:spPr>
          <a:xfrm>
            <a:off x="457200" y="2819400"/>
            <a:ext cx="8305800" cy="1752600"/>
          </a:xfrm>
        </p:spPr>
        <p:txBody>
          <a:bodyPr>
            <a:normAutofit/>
          </a:bodyPr>
          <a:lstStyle/>
          <a:p>
            <a:r>
              <a:rPr lang="en-US" dirty="0" smtClean="0"/>
              <a:t>Leech Lake Tribal College/Stone Child College</a:t>
            </a:r>
          </a:p>
          <a:p>
            <a:r>
              <a:rPr lang="en-US" sz="1900" dirty="0" smtClean="0"/>
              <a:t>Prepared for AIHEC 40</a:t>
            </a:r>
            <a:r>
              <a:rPr lang="en-US" sz="1900" baseline="30000" dirty="0" smtClean="0"/>
              <a:t>th</a:t>
            </a:r>
            <a:r>
              <a:rPr lang="en-US" sz="1900" dirty="0" smtClean="0"/>
              <a:t> </a:t>
            </a:r>
            <a:r>
              <a:rPr lang="en-US" sz="1900" dirty="0" smtClean="0"/>
              <a:t>Anniversary Conference</a:t>
            </a:r>
            <a:endParaRPr lang="en-US" sz="1900" dirty="0" smtClean="0"/>
          </a:p>
          <a:p>
            <a:r>
              <a:rPr lang="en-US" sz="1900" dirty="0" smtClean="0"/>
              <a:t>August 8-10, 2013</a:t>
            </a:r>
          </a:p>
          <a:p>
            <a:r>
              <a:rPr lang="en-US" sz="1900" dirty="0" smtClean="0"/>
              <a:t>By Dr. Sharon </a:t>
            </a:r>
            <a:r>
              <a:rPr lang="en-US" sz="1900" dirty="0" err="1" smtClean="0"/>
              <a:t>Marcotte</a:t>
            </a:r>
            <a:r>
              <a:rPr lang="en-US" sz="1900" dirty="0" smtClean="0"/>
              <a:t> and Dr. </a:t>
            </a:r>
            <a:r>
              <a:rPr lang="en-US" sz="1900" dirty="0" err="1" smtClean="0"/>
              <a:t>Kadene</a:t>
            </a:r>
            <a:r>
              <a:rPr lang="en-US" sz="1900" dirty="0" smtClean="0"/>
              <a:t> Drummer</a:t>
            </a:r>
            <a:endParaRPr lang="en-US" sz="1900" dirty="0"/>
          </a:p>
        </p:txBody>
      </p:sp>
    </p:spTree>
    <p:extLst>
      <p:ext uri="{BB962C8B-B14F-4D97-AF65-F5344CB8AC3E}">
        <p14:creationId xmlns:p14="http://schemas.microsoft.com/office/powerpoint/2010/main" val="724207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smtClean="0"/>
              <a:t>Data collected on what student is doing in learning center, how long they spend, etc.</a:t>
            </a:r>
          </a:p>
          <a:p>
            <a:r>
              <a:rPr lang="en-US" dirty="0" smtClean="0"/>
              <a:t>Textbooks available for many classes.</a:t>
            </a:r>
          </a:p>
          <a:p>
            <a:r>
              <a:rPr lang="en-US" dirty="0" smtClean="0"/>
              <a:t>Computers available with access to printing.</a:t>
            </a:r>
          </a:p>
          <a:p>
            <a:endParaRPr lang="en-US" dirty="0" smtClean="0"/>
          </a:p>
          <a:p>
            <a:endParaRPr lang="en-US" dirty="0" smtClean="0"/>
          </a:p>
          <a:p>
            <a:endParaRPr lang="en-US" dirty="0"/>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4038600" cy="3778334"/>
          </a:xfrm>
          <a:prstGeom prst="rect">
            <a:avLst/>
          </a:prstGeom>
          <a:noFill/>
          <a:ln w="25400" cmpd="sng">
            <a:solidFill>
              <a:schemeClr val="accent6">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Art </a:t>
            </a:r>
            <a:r>
              <a:rPr lang="en-US" dirty="0" err="1" smtClean="0"/>
              <a:t>Rainingbird</a:t>
            </a:r>
            <a:r>
              <a:rPr lang="en-US" dirty="0" smtClean="0"/>
              <a:t> Learning Center – cont.</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5638800"/>
            <a:ext cx="12959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94158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r>
              <a:rPr lang="en-US" dirty="0" smtClean="0"/>
              <a:t>Data analysis indicated students were more likely to complete their courses if they engaged outside the classroom with other students and faculty.</a:t>
            </a:r>
            <a:endParaRPr lang="en-US" dirty="0"/>
          </a:p>
        </p:txBody>
      </p:sp>
      <p:pic>
        <p:nvPicPr>
          <p:cNvPr id="6146" name="Picture 2" descr="G:\midterm advising, Monday drum, chili cookoff - student engagement\AMP 079.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981200"/>
            <a:ext cx="4038600" cy="3016485"/>
          </a:xfrm>
          <a:prstGeom prst="rect">
            <a:avLst/>
          </a:prstGeom>
          <a:noFill/>
          <a:ln w="34925">
            <a:solidFill>
              <a:srgbClr val="FF0000">
                <a:alpha val="35000"/>
              </a:srgb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Mid-term Advising</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5334000"/>
            <a:ext cx="1376921"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3973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85000" lnSpcReduction="20000"/>
          </a:bodyPr>
          <a:lstStyle/>
          <a:p>
            <a:r>
              <a:rPr lang="en-US" dirty="0" smtClean="0"/>
              <a:t>Based on the data and after a trial run, Stone Child College  implemented mandatory Mid-Term Advising.  Quickly the strategy grew into advising in the morning and competitions in the afternoon which is aptly named, Midterm Madness, and enjoyed by students, faculty and staff.</a:t>
            </a:r>
          </a:p>
          <a:p>
            <a:endParaRPr lang="en-US" dirty="0"/>
          </a:p>
        </p:txBody>
      </p:sp>
      <p:pic>
        <p:nvPicPr>
          <p:cNvPr id="717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1999" y="1981200"/>
            <a:ext cx="4470401" cy="3352800"/>
          </a:xfrm>
          <a:prstGeom prst="rect">
            <a:avLst/>
          </a:prstGeom>
          <a:noFill/>
          <a:ln w="25400">
            <a:solidFill>
              <a:schemeClr val="accent5">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Mid-term Advising cont.</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5410200"/>
            <a:ext cx="1376921"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83600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600201"/>
            <a:ext cx="3886200" cy="4419600"/>
          </a:xfrm>
        </p:spPr>
        <p:txBody>
          <a:bodyPr>
            <a:normAutofit fontScale="92500" lnSpcReduction="10000"/>
          </a:bodyPr>
          <a:lstStyle/>
          <a:p>
            <a:r>
              <a:rPr lang="en-US" dirty="0" smtClean="0"/>
              <a:t>For the past three semesters, students and faculty overwhelmingly agree that Mid-term Advising and Mid-term Madness increased the likelihood of students completing their semester courses.</a:t>
            </a:r>
            <a:endParaRPr lang="en-US" dirty="0"/>
          </a:p>
        </p:txBody>
      </p:sp>
      <p:pic>
        <p:nvPicPr>
          <p:cNvPr id="2051" name="Picture 3" descr="G:\midterm advising, Monday drum, chili cookoff - student engagement\DSCN1133.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2057400"/>
            <a:ext cx="4470400" cy="3352800"/>
          </a:xfrm>
          <a:prstGeom prst="rect">
            <a:avLst/>
          </a:prstGeom>
          <a:noFill/>
          <a:ln w="34925" cmpd="sng">
            <a:solidFill>
              <a:srgbClr val="FF000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Mid-term Advising cont.</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562600"/>
            <a:ext cx="126555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4811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114800" cy="5029200"/>
          </a:xfrm>
        </p:spPr>
        <p:txBody>
          <a:bodyPr>
            <a:normAutofit fontScale="92500" lnSpcReduction="10000"/>
          </a:bodyPr>
          <a:lstStyle/>
          <a:p>
            <a:r>
              <a:rPr lang="en-US" dirty="0" smtClean="0"/>
              <a:t>93% of survey participants think that mid-term advising helps them be successful in completing their credits.</a:t>
            </a:r>
          </a:p>
          <a:p>
            <a:r>
              <a:rPr lang="en-US" dirty="0" smtClean="0"/>
              <a:t>90% said they would spend more time on campus if there were more similar events like Mid-term Madness</a:t>
            </a:r>
          </a:p>
        </p:txBody>
      </p:sp>
      <p:pic>
        <p:nvPicPr>
          <p:cNvPr id="4098" name="Picture 2" descr="G:\not_hopscotch\DSCN1308.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981200"/>
            <a:ext cx="4386792" cy="3290094"/>
          </a:xfrm>
          <a:prstGeom prst="rect">
            <a:avLst/>
          </a:prstGeom>
          <a:noFill/>
          <a:ln w="28575" cmpd="sng">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Mid-term Advising Spring 2013 Data – 90 student surveys collected</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562600"/>
            <a:ext cx="126555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7985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55000" lnSpcReduction="20000"/>
          </a:bodyPr>
          <a:lstStyle/>
          <a:p>
            <a:r>
              <a:rPr lang="en-US" sz="2900" dirty="0"/>
              <a:t>51% reported having a “C” or below in at least one class, 72% reported their advisor discussed strategies to improve their grades and 80% reported being willing to implement at least one of these strategies.  Finally, 48% stated they were interested in joining a study group, yet faculty data </a:t>
            </a:r>
            <a:r>
              <a:rPr lang="en-US" sz="2900" dirty="0" smtClean="0"/>
              <a:t>showed </a:t>
            </a:r>
            <a:r>
              <a:rPr lang="en-US" sz="2900" dirty="0"/>
              <a:t>that only 36% of advisees were given the recommendation to join a study group.</a:t>
            </a:r>
          </a:p>
          <a:p>
            <a:r>
              <a:rPr lang="en-US" sz="2900" dirty="0" smtClean="0"/>
              <a:t>Through data analysis, faculty </a:t>
            </a:r>
            <a:r>
              <a:rPr lang="en-US" sz="2900" dirty="0"/>
              <a:t>at SCC </a:t>
            </a:r>
            <a:r>
              <a:rPr lang="en-US" sz="2900" dirty="0" smtClean="0"/>
              <a:t>are piloting a project to </a:t>
            </a:r>
            <a:r>
              <a:rPr lang="en-US" sz="2900" dirty="0"/>
              <a:t>add a requirement to </a:t>
            </a:r>
            <a:r>
              <a:rPr lang="en-US" sz="2900" dirty="0" smtClean="0"/>
              <a:t>some </a:t>
            </a:r>
            <a:r>
              <a:rPr lang="en-US" sz="2900" dirty="0"/>
              <a:t>syllabi stating required time in study groups or tutoring if a student is a “C” or below in a </a:t>
            </a:r>
            <a:r>
              <a:rPr lang="en-US" sz="2900" dirty="0" smtClean="0"/>
              <a:t>class.  This project is set </a:t>
            </a:r>
            <a:r>
              <a:rPr lang="en-US" sz="2900" dirty="0"/>
              <a:t>to begin Fall 2014.</a:t>
            </a:r>
          </a:p>
          <a:p>
            <a:endParaRPr lang="en-US" dirty="0"/>
          </a:p>
        </p:txBody>
      </p:sp>
      <p:sp>
        <p:nvSpPr>
          <p:cNvPr id="4" name="Content Placeholder 3"/>
          <p:cNvSpPr>
            <a:spLocks noGrp="1"/>
          </p:cNvSpPr>
          <p:nvPr>
            <p:ph sz="half" idx="2"/>
          </p:nvPr>
        </p:nvSpPr>
        <p:spPr>
          <a:xfrm>
            <a:off x="5715000" y="2895599"/>
            <a:ext cx="2971800" cy="1143001"/>
          </a:xfrm>
        </p:spPr>
        <p:txBody>
          <a:bodyPr>
            <a:normAutofit fontScale="55000" lnSpcReduction="20000"/>
          </a:bodyPr>
          <a:lstStyle/>
          <a:p>
            <a:endParaRPr lang="en-US" dirty="0"/>
          </a:p>
        </p:txBody>
      </p:sp>
      <p:sp>
        <p:nvSpPr>
          <p:cNvPr id="2" name="Title 1"/>
          <p:cNvSpPr>
            <a:spLocks noGrp="1"/>
          </p:cNvSpPr>
          <p:nvPr>
            <p:ph type="title"/>
          </p:nvPr>
        </p:nvSpPr>
        <p:spPr/>
        <p:txBody>
          <a:bodyPr/>
          <a:lstStyle/>
          <a:p>
            <a:r>
              <a:rPr lang="en-US" dirty="0" smtClean="0"/>
              <a:t>Sample of Using the Data</a:t>
            </a:r>
            <a:endParaRPr lang="en-US" dirty="0"/>
          </a:p>
        </p:txBody>
      </p:sp>
      <p:pic>
        <p:nvPicPr>
          <p:cNvPr id="2050" name="Picture 2" descr="G:\not_hopscotch\DSCN13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5324" y="1981200"/>
            <a:ext cx="4191000" cy="3143250"/>
          </a:xfrm>
          <a:prstGeom prst="rect">
            <a:avLst/>
          </a:prstGeom>
          <a:noFill/>
          <a:ln w="28575" cmpd="sng">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562600"/>
            <a:ext cx="126555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5836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lnSpcReduction="10000"/>
          </a:bodyPr>
          <a:lstStyle/>
          <a:p>
            <a:r>
              <a:rPr lang="en-US" dirty="0" smtClean="0"/>
              <a:t>History</a:t>
            </a:r>
          </a:p>
          <a:p>
            <a:pPr lvl="1"/>
            <a:r>
              <a:rPr lang="en-US" dirty="0" smtClean="0"/>
              <a:t>We </a:t>
            </a:r>
            <a:r>
              <a:rPr lang="en-US" dirty="0"/>
              <a:t>were looking for a way to come together each week in a spiritual manner as community. We were too separated as family, all following our own paths. </a:t>
            </a:r>
            <a:endParaRPr lang="en-US" dirty="0"/>
          </a:p>
          <a:p>
            <a:pPr lvl="1"/>
            <a:r>
              <a:rPr lang="en-US" dirty="0" smtClean="0"/>
              <a:t>Began as a morning drum—not well attended.</a:t>
            </a:r>
          </a:p>
          <a:p>
            <a:pPr lvl="1"/>
            <a:r>
              <a:rPr lang="en-US" dirty="0" smtClean="0"/>
              <a:t>2003 moved to Monday Lunch with si</a:t>
            </a:r>
            <a:r>
              <a:rPr lang="en-US" dirty="0" smtClean="0"/>
              <a:t>mple soup and sandwich.</a:t>
            </a:r>
            <a:endParaRPr lang="en-US" dirty="0"/>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2464" t="7880"/>
          <a:stretch/>
        </p:blipFill>
        <p:spPr>
          <a:xfrm>
            <a:off x="4572000" y="1828800"/>
            <a:ext cx="4038600" cy="3195032"/>
          </a:xfrm>
          <a:prstGeom prst="rect">
            <a:avLst/>
          </a:prstGeom>
        </p:spPr>
      </p:pic>
      <p:sp>
        <p:nvSpPr>
          <p:cNvPr id="2" name="Title 1"/>
          <p:cNvSpPr>
            <a:spLocks noGrp="1"/>
          </p:cNvSpPr>
          <p:nvPr>
            <p:ph type="title"/>
          </p:nvPr>
        </p:nvSpPr>
        <p:spPr/>
        <p:txBody>
          <a:bodyPr>
            <a:normAutofit fontScale="90000"/>
          </a:bodyPr>
          <a:lstStyle/>
          <a:p>
            <a:r>
              <a:rPr lang="en-US" dirty="0" smtClean="0"/>
              <a:t>Monday Drum</a:t>
            </a:r>
            <a:br>
              <a:rPr lang="en-US" dirty="0" smtClean="0"/>
            </a:br>
            <a:r>
              <a:rPr lang="en-US" dirty="0" smtClean="0"/>
              <a:t>Instilled Cultural Tradition</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5257800"/>
            <a:ext cx="1435100" cy="1435100"/>
          </a:xfrm>
          <a:prstGeom prst="rect">
            <a:avLst/>
          </a:prstGeom>
        </p:spPr>
      </p:pic>
    </p:spTree>
    <p:extLst>
      <p:ext uri="{BB962C8B-B14F-4D97-AF65-F5344CB8AC3E}">
        <p14:creationId xmlns:p14="http://schemas.microsoft.com/office/powerpoint/2010/main" val="4877240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22641"/>
          <a:stretch/>
        </p:blipFill>
        <p:spPr>
          <a:xfrm>
            <a:off x="4495800" y="762000"/>
            <a:ext cx="4038600" cy="2082800"/>
          </a:xfr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581400" y="3581400"/>
            <a:ext cx="4038600" cy="2692400"/>
          </a:xfrm>
        </p:spPr>
      </p:pic>
      <p:sp>
        <p:nvSpPr>
          <p:cNvPr id="2" name="Title 1"/>
          <p:cNvSpPr>
            <a:spLocks noGrp="1"/>
          </p:cNvSpPr>
          <p:nvPr>
            <p:ph type="title"/>
          </p:nvPr>
        </p:nvSpPr>
        <p:spPr>
          <a:xfrm>
            <a:off x="457200" y="533400"/>
            <a:ext cx="4724400" cy="1143000"/>
          </a:xfrm>
        </p:spPr>
        <p:txBody>
          <a:bodyPr>
            <a:normAutofit fontScale="90000"/>
          </a:bodyPr>
          <a:lstStyle/>
          <a:p>
            <a:r>
              <a:rPr lang="en-US" dirty="0" smtClean="0"/>
              <a:t>Leech Lake Tribal College Monday </a:t>
            </a:r>
            <a:r>
              <a:rPr lang="en-US" dirty="0" smtClean="0"/>
              <a:t>Drum Today</a:t>
            </a:r>
            <a:endParaRPr lang="en-US" dirty="0"/>
          </a:p>
        </p:txBody>
      </p:sp>
      <p:sp>
        <p:nvSpPr>
          <p:cNvPr id="3" name="TextBox 2"/>
          <p:cNvSpPr txBox="1"/>
          <p:nvPr/>
        </p:nvSpPr>
        <p:spPr>
          <a:xfrm>
            <a:off x="990600" y="1981200"/>
            <a:ext cx="2362200" cy="3693319"/>
          </a:xfrm>
          <a:prstGeom prst="rect">
            <a:avLst/>
          </a:prstGeom>
          <a:noFill/>
        </p:spPr>
        <p:txBody>
          <a:bodyPr wrap="square" rtlCol="0">
            <a:spAutoFit/>
          </a:bodyPr>
          <a:lstStyle/>
          <a:p>
            <a:r>
              <a:rPr lang="en-US" dirty="0" smtClean="0"/>
              <a:t>A place for Ceremony, announcements  and food.</a:t>
            </a:r>
          </a:p>
          <a:p>
            <a:endParaRPr lang="en-US" dirty="0"/>
          </a:p>
          <a:p>
            <a:r>
              <a:rPr lang="en-US" dirty="0" smtClean="0"/>
              <a:t>All staff and faculty are on a team which provides, menu, buys the food, and prepares the food.</a:t>
            </a:r>
          </a:p>
          <a:p>
            <a:endParaRPr lang="en-US" dirty="0"/>
          </a:p>
          <a:p>
            <a:r>
              <a:rPr lang="en-US" dirty="0" smtClean="0"/>
              <a:t>Once a month the administration budget buys the food. </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0500" y="5562600"/>
            <a:ext cx="1130300" cy="1130300"/>
          </a:xfrm>
          <a:prstGeom prst="rect">
            <a:avLst/>
          </a:prstGeom>
        </p:spPr>
      </p:pic>
    </p:spTree>
    <p:extLst>
      <p:ext uri="{BB962C8B-B14F-4D97-AF65-F5344CB8AC3E}">
        <p14:creationId xmlns:p14="http://schemas.microsoft.com/office/powerpoint/2010/main" val="2979250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lnSpcReduction="10000"/>
          </a:bodyPr>
          <a:lstStyle/>
          <a:p>
            <a:r>
              <a:rPr lang="en-US" dirty="0" smtClean="0"/>
              <a:t>Student drum group performs a drum song.</a:t>
            </a:r>
          </a:p>
          <a:p>
            <a:r>
              <a:rPr lang="en-US" dirty="0" smtClean="0"/>
              <a:t>Learning Center Director and others give announcements</a:t>
            </a:r>
            <a:r>
              <a:rPr lang="en-US" dirty="0"/>
              <a:t>. </a:t>
            </a:r>
            <a:endParaRPr lang="en-US" dirty="0" smtClean="0"/>
          </a:p>
          <a:p>
            <a:r>
              <a:rPr lang="en-US" dirty="0" smtClean="0"/>
              <a:t>Faculty </a:t>
            </a:r>
            <a:r>
              <a:rPr lang="en-US" dirty="0"/>
              <a:t>and staff put together teams to prepare and serve lunch to </a:t>
            </a:r>
            <a:r>
              <a:rPr lang="en-US" dirty="0" smtClean="0"/>
              <a:t>80-100 people with 60-70 of those being students.</a:t>
            </a: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648200" y="2233451"/>
            <a:ext cx="4038600" cy="3021335"/>
          </a:xfrm>
          <a:prstGeom prst="rect">
            <a:avLst/>
          </a:prstGeom>
          <a:noFill/>
          <a:ln w="38100" cmpd="sng">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Stone Child College Monday Drum</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562600"/>
            <a:ext cx="126555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07862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19200"/>
            <a:ext cx="4038600" cy="4525963"/>
          </a:xfrm>
        </p:spPr>
        <p:txBody>
          <a:bodyPr>
            <a:normAutofit fontScale="92500"/>
          </a:bodyPr>
          <a:lstStyle/>
          <a:p>
            <a:r>
              <a:rPr lang="en-US" dirty="0"/>
              <a:t>Data is analyzed and </a:t>
            </a:r>
            <a:r>
              <a:rPr lang="en-US" dirty="0" smtClean="0"/>
              <a:t>used to determine effectiveness each </a:t>
            </a:r>
            <a:r>
              <a:rPr lang="en-US" dirty="0"/>
              <a:t>semester</a:t>
            </a:r>
            <a:r>
              <a:rPr lang="en-US" dirty="0" smtClean="0"/>
              <a:t>.</a:t>
            </a:r>
          </a:p>
          <a:p>
            <a:r>
              <a:rPr lang="en-US" dirty="0" smtClean="0"/>
              <a:t>Student comment: </a:t>
            </a:r>
            <a:r>
              <a:rPr lang="en-US" dirty="0"/>
              <a:t>“Providing weekly lunches and letting us know what is going on really helps me stay in school.”</a:t>
            </a:r>
            <a:endParaRPr lang="en-US" dirty="0" smtClean="0"/>
          </a:p>
          <a:p>
            <a:endParaRPr lang="en-US" dirty="0"/>
          </a:p>
          <a:p>
            <a:endParaRPr lang="en-US" dirty="0"/>
          </a:p>
          <a:p>
            <a:endParaRPr lang="en-US" dirty="0"/>
          </a:p>
        </p:txBody>
      </p:sp>
      <p:pic>
        <p:nvPicPr>
          <p:cNvPr id="5122" name="Picture 2" descr="G:\World Aids Day 2012\29351_872243619866_1289293349_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133600"/>
            <a:ext cx="4038600" cy="3028950"/>
          </a:xfrm>
          <a:prstGeom prst="rect">
            <a:avLst/>
          </a:prstGeom>
          <a:noFill/>
          <a:ln w="28575" cmpd="sng">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Monday </a:t>
            </a:r>
            <a:r>
              <a:rPr lang="en-US" dirty="0" smtClean="0"/>
              <a:t>Drum cont.</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562600"/>
            <a:ext cx="126555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838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sz="half" idx="1"/>
          </p:nvPr>
        </p:nvSpPr>
        <p:spPr>
          <a:xfrm>
            <a:off x="457200" y="1295400"/>
            <a:ext cx="4038600" cy="5334000"/>
          </a:xfrm>
        </p:spPr>
        <p:txBody>
          <a:bodyPr/>
          <a:lstStyle/>
          <a:p>
            <a:r>
              <a:rPr lang="en-US" dirty="0" smtClean="0"/>
              <a:t>Leech Lake Tribal College</a:t>
            </a:r>
          </a:p>
        </p:txBody>
      </p:sp>
      <p:pic>
        <p:nvPicPr>
          <p:cNvPr id="1027"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648200" y="3892550"/>
            <a:ext cx="4036024" cy="1612747"/>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TCU Best Practices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199" y="1916862"/>
            <a:ext cx="1957387"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00600" y="1393642"/>
            <a:ext cx="4114800" cy="523220"/>
          </a:xfrm>
          <a:prstGeom prst="rect">
            <a:avLst/>
          </a:prstGeom>
        </p:spPr>
        <p:txBody>
          <a:bodyPr wrap="square">
            <a:spAutoFit/>
          </a:bodyPr>
          <a:lstStyle/>
          <a:p>
            <a:pPr marL="457200" indent="-457200">
              <a:buFont typeface="Arial" pitchFamily="34" charset="0"/>
              <a:buChar char="•"/>
            </a:pPr>
            <a:r>
              <a:rPr lang="en-US" sz="2800" dirty="0" smtClean="0"/>
              <a:t>Stone Child College</a:t>
            </a:r>
            <a:endParaRPr lang="en-US" sz="2800" dirty="0"/>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478" y="3854450"/>
            <a:ext cx="3118644" cy="224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600" y="2216150"/>
            <a:ext cx="1676400" cy="1676400"/>
          </a:xfrm>
          <a:prstGeom prst="rect">
            <a:avLst/>
          </a:prstGeom>
        </p:spPr>
      </p:pic>
    </p:spTree>
    <p:extLst>
      <p:ext uri="{BB962C8B-B14F-4D97-AF65-F5344CB8AC3E}">
        <p14:creationId xmlns:p14="http://schemas.microsoft.com/office/powerpoint/2010/main" val="31040138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4502" y="1524000"/>
            <a:ext cx="8382000" cy="1600200"/>
          </a:xfrm>
        </p:spPr>
        <p:txBody>
          <a:bodyPr>
            <a:normAutofit fontScale="62500" lnSpcReduction="20000"/>
          </a:bodyPr>
          <a:lstStyle/>
          <a:p>
            <a:r>
              <a:rPr lang="en-US" dirty="0"/>
              <a:t> From this weekly strategy of information sharing using a cultural approach, an additional strategy, shared by Sitting Bull College at our first mentor/mentee whole collaboration meeting, an informational newsletter called the “FLUSH”  is created and posted in the bathrooms to reinforce the sharing of information so that all students know what is going on, but also get involved in weekly </a:t>
            </a:r>
            <a:r>
              <a:rPr lang="en-US" dirty="0" smtClean="0"/>
              <a:t>opportunities</a:t>
            </a:r>
            <a:endParaRPr lang="en-US" dirty="0"/>
          </a:p>
        </p:txBody>
      </p:sp>
      <p:pic>
        <p:nvPicPr>
          <p:cNvPr id="6146" name="Picture 2" descr="G:\World Aids Day 2012\1071_872243205696_2100716946_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62000" y="3352800"/>
            <a:ext cx="7592009" cy="2325052"/>
          </a:xfrm>
          <a:prstGeom prst="rect">
            <a:avLst/>
          </a:prstGeom>
          <a:noFill/>
          <a:ln w="44450" cmpd="sng">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Monday </a:t>
            </a:r>
            <a:r>
              <a:rPr lang="en-US" dirty="0" smtClean="0"/>
              <a:t>Drum Leads to Newsletter</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562600"/>
            <a:ext cx="126555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75884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Progressive Academic Student Success</a:t>
            </a:r>
          </a:p>
          <a:p>
            <a:r>
              <a:rPr lang="en-US" dirty="0" err="1" smtClean="0"/>
              <a:t>Walmart</a:t>
            </a:r>
            <a:r>
              <a:rPr lang="en-US" dirty="0" smtClean="0"/>
              <a:t> </a:t>
            </a:r>
            <a:r>
              <a:rPr lang="en-US" dirty="0" smtClean="0"/>
              <a:t>Grant raised awareness of need to examine policy.</a:t>
            </a:r>
          </a:p>
          <a:p>
            <a:pPr lvl="1"/>
            <a:r>
              <a:rPr lang="en-US" dirty="0" smtClean="0"/>
              <a:t>SAP Policy—data showed students entering on Academic probation were not getting their needs met.</a:t>
            </a:r>
          </a:p>
          <a:p>
            <a:pPr lvl="1"/>
            <a:r>
              <a:rPr lang="en-US" dirty="0" smtClean="0"/>
              <a:t>Bridging </a:t>
            </a:r>
            <a:r>
              <a:rPr lang="en-US" dirty="0"/>
              <a:t>Student Services and </a:t>
            </a:r>
            <a:r>
              <a:rPr lang="en-US" dirty="0" smtClean="0"/>
              <a:t>Academics</a:t>
            </a:r>
          </a:p>
          <a:p>
            <a:pPr lvl="1"/>
            <a:r>
              <a:rPr lang="en-US" dirty="0" smtClean="0"/>
              <a:t>Better </a:t>
            </a:r>
            <a:r>
              <a:rPr lang="en-US" dirty="0"/>
              <a:t>communication to faculty advisors</a:t>
            </a:r>
          </a:p>
          <a:p>
            <a:pPr lvl="1"/>
            <a:endParaRPr lang="en-US" dirty="0"/>
          </a:p>
        </p:txBody>
      </p:sp>
      <p:sp>
        <p:nvSpPr>
          <p:cNvPr id="2" name="Title 1"/>
          <p:cNvSpPr>
            <a:spLocks noGrp="1"/>
          </p:cNvSpPr>
          <p:nvPr>
            <p:ph type="title"/>
          </p:nvPr>
        </p:nvSpPr>
        <p:spPr/>
        <p:txBody>
          <a:bodyPr/>
          <a:lstStyle/>
          <a:p>
            <a:r>
              <a:rPr lang="en-US" dirty="0" smtClean="0"/>
              <a:t>LLTC Pass Committee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5086350"/>
            <a:ext cx="1676400" cy="1676400"/>
          </a:xfrm>
          <a:prstGeom prst="rect">
            <a:avLst/>
          </a:prstGeom>
        </p:spPr>
      </p:pic>
    </p:spTree>
    <p:extLst>
      <p:ext uri="{BB962C8B-B14F-4D97-AF65-F5344CB8AC3E}">
        <p14:creationId xmlns:p14="http://schemas.microsoft.com/office/powerpoint/2010/main" val="23789505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r>
              <a:rPr lang="en-US" dirty="0" smtClean="0"/>
              <a:t>Interdepartmental Committee</a:t>
            </a:r>
          </a:p>
          <a:p>
            <a:pPr lvl="1"/>
            <a:r>
              <a:rPr lang="en-US" dirty="0" smtClean="0"/>
              <a:t>Student Services</a:t>
            </a:r>
          </a:p>
          <a:p>
            <a:pPr lvl="1"/>
            <a:r>
              <a:rPr lang="en-US" dirty="0" smtClean="0"/>
              <a:t>Faculty</a:t>
            </a:r>
          </a:p>
          <a:p>
            <a:pPr lvl="1"/>
            <a:r>
              <a:rPr lang="en-US" dirty="0" smtClean="0"/>
              <a:t>Academics</a:t>
            </a:r>
          </a:p>
          <a:p>
            <a:pPr lvl="1"/>
            <a:r>
              <a:rPr lang="en-US" dirty="0" smtClean="0"/>
              <a:t>Learning Center</a:t>
            </a:r>
          </a:p>
          <a:p>
            <a:pPr lvl="1"/>
            <a:r>
              <a:rPr lang="en-US" dirty="0" smtClean="0"/>
              <a:t>Financial Aid</a:t>
            </a:r>
          </a:p>
          <a:p>
            <a:pPr lvl="1"/>
            <a:r>
              <a:rPr lang="en-US" dirty="0" smtClean="0"/>
              <a:t>Registrar </a:t>
            </a:r>
            <a:endParaRPr lang="en-US" dirty="0"/>
          </a:p>
          <a:p>
            <a:pPr lvl="2"/>
            <a:r>
              <a:rPr lang="en-US" dirty="0" smtClean="0"/>
              <a:t>department chair</a:t>
            </a:r>
            <a:endParaRPr lang="en-US" dirty="0"/>
          </a:p>
        </p:txBody>
      </p:sp>
      <p:sp>
        <p:nvSpPr>
          <p:cNvPr id="4" name="Content Placeholder 3"/>
          <p:cNvSpPr>
            <a:spLocks noGrp="1"/>
          </p:cNvSpPr>
          <p:nvPr>
            <p:ph sz="half" idx="2"/>
          </p:nvPr>
        </p:nvSpPr>
        <p:spPr/>
        <p:txBody>
          <a:bodyPr>
            <a:normAutofit/>
          </a:bodyPr>
          <a:lstStyle/>
          <a:p>
            <a:r>
              <a:rPr lang="en-US" dirty="0" smtClean="0"/>
              <a:t>Responsibilities</a:t>
            </a:r>
          </a:p>
          <a:p>
            <a:pPr lvl="1"/>
            <a:r>
              <a:rPr lang="en-US" dirty="0"/>
              <a:t>SAP Appeals</a:t>
            </a:r>
          </a:p>
          <a:p>
            <a:pPr lvl="1"/>
            <a:r>
              <a:rPr lang="en-US" dirty="0"/>
              <a:t>Policy discussions</a:t>
            </a:r>
          </a:p>
          <a:p>
            <a:pPr lvl="1"/>
            <a:r>
              <a:rPr lang="en-US" dirty="0"/>
              <a:t>Catalog</a:t>
            </a:r>
          </a:p>
          <a:p>
            <a:pPr lvl="1"/>
            <a:r>
              <a:rPr lang="en-US" dirty="0"/>
              <a:t>Retention Strategies</a:t>
            </a:r>
          </a:p>
          <a:p>
            <a:pPr lvl="2"/>
            <a:r>
              <a:rPr lang="en-US" dirty="0"/>
              <a:t>Course sequencing</a:t>
            </a:r>
          </a:p>
          <a:p>
            <a:pPr lvl="2"/>
            <a:r>
              <a:rPr lang="en-US" dirty="0"/>
              <a:t>Jump Start</a:t>
            </a:r>
          </a:p>
          <a:p>
            <a:pPr lvl="1"/>
            <a:r>
              <a:rPr lang="en-US" dirty="0"/>
              <a:t>Early Alert</a:t>
            </a:r>
          </a:p>
          <a:p>
            <a:pPr lvl="1"/>
            <a:r>
              <a:rPr lang="en-US" dirty="0"/>
              <a:t>Better communication</a:t>
            </a:r>
          </a:p>
          <a:p>
            <a:pPr lvl="1"/>
            <a:r>
              <a:rPr lang="en-US" dirty="0"/>
              <a:t>Duties as assigned</a:t>
            </a:r>
          </a:p>
          <a:p>
            <a:pPr marL="0" indent="0">
              <a:buNone/>
            </a:pPr>
            <a:endParaRPr lang="en-US" dirty="0"/>
          </a:p>
          <a:p>
            <a:pPr lvl="1"/>
            <a:endParaRPr lang="en-US" dirty="0" smtClean="0"/>
          </a:p>
          <a:p>
            <a:pPr lvl="1"/>
            <a:endParaRPr lang="en-US" dirty="0"/>
          </a:p>
        </p:txBody>
      </p:sp>
      <p:sp>
        <p:nvSpPr>
          <p:cNvPr id="2" name="Title 1"/>
          <p:cNvSpPr>
            <a:spLocks noGrp="1"/>
          </p:cNvSpPr>
          <p:nvPr>
            <p:ph type="title"/>
          </p:nvPr>
        </p:nvSpPr>
        <p:spPr/>
        <p:txBody>
          <a:bodyPr/>
          <a:lstStyle/>
          <a:p>
            <a:r>
              <a:rPr lang="en-US" dirty="0" smtClean="0"/>
              <a:t>PASS Committee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400" y="5257800"/>
            <a:ext cx="1371600" cy="1371600"/>
          </a:xfrm>
          <a:prstGeom prst="rect">
            <a:avLst/>
          </a:prstGeom>
        </p:spPr>
      </p:pic>
    </p:spTree>
    <p:extLst>
      <p:ext uri="{BB962C8B-B14F-4D97-AF65-F5344CB8AC3E}">
        <p14:creationId xmlns:p14="http://schemas.microsoft.com/office/powerpoint/2010/main" val="40487172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85000" lnSpcReduction="10000"/>
          </a:bodyPr>
          <a:lstStyle/>
          <a:p>
            <a:r>
              <a:rPr lang="en-US" dirty="0" smtClean="0"/>
              <a:t>This </a:t>
            </a:r>
            <a:r>
              <a:rPr lang="en-US" dirty="0"/>
              <a:t>branching off from the main mentor-mentee sharing of ideas and into learning from the whole collaboration has exponentially given Stone Child College the opportunity to explore numerous possibilities to increase </a:t>
            </a:r>
            <a:r>
              <a:rPr lang="en-US" dirty="0" smtClean="0"/>
              <a:t>student retention.</a:t>
            </a:r>
            <a:endParaRPr lang="en-US" dirty="0"/>
          </a:p>
        </p:txBody>
      </p:sp>
      <p:pic>
        <p:nvPicPr>
          <p:cNvPr id="7170" name="Picture 2" descr="G:\retention strategies and student engagement\196166_4407529239610_890122616_n.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133600"/>
            <a:ext cx="4038600" cy="3028950"/>
          </a:xfrm>
          <a:prstGeom prst="rect">
            <a:avLst/>
          </a:prstGeom>
          <a:noFill/>
          <a:ln w="38100" cmpd="sng">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Increased Student Engagement</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562600"/>
            <a:ext cx="126555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04832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85000" lnSpcReduction="10000"/>
          </a:bodyPr>
          <a:lstStyle/>
          <a:p>
            <a:r>
              <a:rPr lang="en-US" dirty="0" smtClean="0"/>
              <a:t>Due to the success of Monday Drum, student surveys, and current literature (How College Affects Students, </a:t>
            </a:r>
            <a:r>
              <a:rPr lang="it-IT" dirty="0" smtClean="0"/>
              <a:t> </a:t>
            </a:r>
            <a:r>
              <a:rPr lang="it-IT" dirty="0"/>
              <a:t>Pascarella &amp; Terenzini, 2005, p. </a:t>
            </a:r>
            <a:r>
              <a:rPr lang="it-IT" dirty="0" smtClean="0"/>
              <a:t>602)</a:t>
            </a:r>
            <a:r>
              <a:rPr lang="en-US" dirty="0" smtClean="0"/>
              <a:t>, Stone Child College continues to increase student engagement in their continuing effort to increase student retention.</a:t>
            </a:r>
            <a:endParaRPr lang="en-US" dirty="0"/>
          </a:p>
        </p:txBody>
      </p:sp>
      <p:pic>
        <p:nvPicPr>
          <p:cNvPr id="8194" name="Picture 2" descr="G:\retention strategies and student engagement\DSCF1098.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133600"/>
            <a:ext cx="4038600" cy="3028950"/>
          </a:xfrm>
          <a:prstGeom prst="rect">
            <a:avLst/>
          </a:prstGeom>
          <a:noFill/>
          <a:ln w="38100" cmpd="sng">
            <a:solidFill>
              <a:srgbClr val="FF3399"/>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Increased Student </a:t>
            </a:r>
            <a:r>
              <a:rPr lang="en-US" dirty="0" smtClean="0"/>
              <a:t>Engagement cont.</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5562600"/>
            <a:ext cx="126555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26703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1727593"/>
            <a:ext cx="4038600" cy="4033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4724400" y="1041399"/>
            <a:ext cx="4038600" cy="4525963"/>
          </a:xfrm>
        </p:spPr>
        <p:txBody>
          <a:bodyPr/>
          <a:lstStyle/>
          <a:p>
            <a:r>
              <a:rPr lang="en-US" dirty="0" smtClean="0"/>
              <a:t>This collaboration has given us the opportunity to increase student retention through strategies that have proven to be effective.</a:t>
            </a:r>
            <a:endParaRPr lang="en-US" dirty="0"/>
          </a:p>
        </p:txBody>
      </p:sp>
      <p:sp>
        <p:nvSpPr>
          <p:cNvPr id="2" name="Title 1"/>
          <p:cNvSpPr>
            <a:spLocks noGrp="1"/>
          </p:cNvSpPr>
          <p:nvPr>
            <p:ph type="title"/>
          </p:nvPr>
        </p:nvSpPr>
        <p:spPr/>
        <p:txBody>
          <a:bodyPr>
            <a:normAutofit fontScale="90000"/>
          </a:bodyPr>
          <a:lstStyle/>
          <a:p>
            <a:r>
              <a:rPr lang="en-US" dirty="0" smtClean="0"/>
              <a:t>Working Together for Student Success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4724400"/>
            <a:ext cx="1981200" cy="1981200"/>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4028" y="4733925"/>
            <a:ext cx="1751524"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2147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t>Art </a:t>
            </a:r>
            <a:r>
              <a:rPr lang="en-US" sz="2800" dirty="0" err="1" smtClean="0"/>
              <a:t>Rainingbird</a:t>
            </a:r>
            <a:r>
              <a:rPr lang="en-US" sz="2800" dirty="0" smtClean="0"/>
              <a:t> Learning Center</a:t>
            </a:r>
          </a:p>
          <a:p>
            <a:pPr lvl="1"/>
            <a:r>
              <a:rPr lang="en-US" sz="2800" dirty="0" smtClean="0"/>
              <a:t>Mid-term Advising and Mid-term Madness</a:t>
            </a:r>
          </a:p>
          <a:p>
            <a:endParaRPr lang="en-US" sz="2800" dirty="0"/>
          </a:p>
          <a:p>
            <a:r>
              <a:rPr lang="en-US" sz="2800" dirty="0" smtClean="0"/>
              <a:t>Monday Drum</a:t>
            </a:r>
          </a:p>
          <a:p>
            <a:pPr lvl="1"/>
            <a:r>
              <a:rPr lang="en-US" sz="2800" dirty="0" smtClean="0"/>
              <a:t>Newsletter – The Flush</a:t>
            </a:r>
          </a:p>
          <a:p>
            <a:pPr lvl="1"/>
            <a:r>
              <a:rPr lang="en-US" sz="2800" dirty="0" smtClean="0"/>
              <a:t>Increased student engagement activities</a:t>
            </a:r>
          </a:p>
        </p:txBody>
      </p:sp>
      <p:sp>
        <p:nvSpPr>
          <p:cNvPr id="2" name="Title 1"/>
          <p:cNvSpPr>
            <a:spLocks noGrp="1"/>
          </p:cNvSpPr>
          <p:nvPr>
            <p:ph type="title"/>
          </p:nvPr>
        </p:nvSpPr>
        <p:spPr>
          <a:xfrm>
            <a:off x="228600" y="274638"/>
            <a:ext cx="8915400" cy="1143000"/>
          </a:xfrm>
        </p:spPr>
        <p:txBody>
          <a:bodyPr>
            <a:normAutofit fontScale="90000"/>
          </a:bodyPr>
          <a:lstStyle/>
          <a:p>
            <a:r>
              <a:rPr lang="en-US" dirty="0" smtClean="0"/>
              <a:t>Project Highlights for Stone Child College</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800600"/>
            <a:ext cx="1957387"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7744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t>Learning Center</a:t>
            </a:r>
          </a:p>
          <a:p>
            <a:r>
              <a:rPr lang="en-US" sz="2800" dirty="0" smtClean="0"/>
              <a:t>Monday Drum—Instilled cultural tradition</a:t>
            </a:r>
          </a:p>
          <a:p>
            <a:r>
              <a:rPr lang="en-US" sz="2800" dirty="0" err="1" smtClean="0"/>
              <a:t>Walmart</a:t>
            </a:r>
            <a:r>
              <a:rPr lang="en-US" sz="2800" dirty="0" smtClean="0"/>
              <a:t> Student Success Grant</a:t>
            </a:r>
          </a:p>
          <a:p>
            <a:pPr lvl="1"/>
            <a:r>
              <a:rPr lang="en-US" sz="2800" dirty="0" smtClean="0"/>
              <a:t>PASS Committee</a:t>
            </a:r>
            <a:endParaRPr lang="en-US" sz="2800" dirty="0"/>
          </a:p>
        </p:txBody>
      </p:sp>
      <p:sp>
        <p:nvSpPr>
          <p:cNvPr id="2" name="Title 1"/>
          <p:cNvSpPr>
            <a:spLocks noGrp="1"/>
          </p:cNvSpPr>
          <p:nvPr>
            <p:ph type="title"/>
          </p:nvPr>
        </p:nvSpPr>
        <p:spPr/>
        <p:txBody>
          <a:bodyPr/>
          <a:lstStyle/>
          <a:p>
            <a:r>
              <a:rPr lang="en-US" dirty="0" smtClean="0"/>
              <a:t>LLTC Partnership Highlights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4267200"/>
            <a:ext cx="1981200" cy="1981200"/>
          </a:xfrm>
          <a:prstGeom prst="rect">
            <a:avLst/>
          </a:prstGeom>
        </p:spPr>
      </p:pic>
    </p:spTree>
    <p:extLst>
      <p:ext uri="{BB962C8B-B14F-4D97-AF65-F5344CB8AC3E}">
        <p14:creationId xmlns:p14="http://schemas.microsoft.com/office/powerpoint/2010/main" val="15463458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524000"/>
            <a:ext cx="7772400" cy="4114800"/>
          </a:xfrm>
        </p:spPr>
        <p:txBody>
          <a:bodyPr>
            <a:normAutofit fontScale="55000" lnSpcReduction="20000"/>
          </a:bodyPr>
          <a:lstStyle/>
          <a:p>
            <a:pPr>
              <a:spcAft>
                <a:spcPts val="600"/>
              </a:spcAft>
            </a:pPr>
            <a:r>
              <a:rPr lang="en-US" sz="3800" dirty="0"/>
              <a:t>The ability to establish a Learning Center, hire a full-time director, and provide stipends for carefully selected peer </a:t>
            </a:r>
            <a:r>
              <a:rPr lang="en-US" sz="3800" dirty="0" smtClean="0"/>
              <a:t>tutors </a:t>
            </a:r>
            <a:r>
              <a:rPr lang="en-US" sz="3800" dirty="0"/>
              <a:t>has yielded incredible benefits for the College. </a:t>
            </a:r>
            <a:endParaRPr lang="en-US" sz="3800" dirty="0" smtClean="0"/>
          </a:p>
          <a:p>
            <a:pPr lvl="1">
              <a:spcAft>
                <a:spcPts val="600"/>
              </a:spcAft>
            </a:pPr>
            <a:r>
              <a:rPr lang="en-US" sz="3800" dirty="0"/>
              <a:t> Effective study skills and time management. </a:t>
            </a:r>
          </a:p>
          <a:p>
            <a:pPr lvl="2">
              <a:spcAft>
                <a:spcPts val="600"/>
              </a:spcAft>
            </a:pPr>
            <a:r>
              <a:rPr lang="en-US" sz="3800" dirty="0"/>
              <a:t>Connection </a:t>
            </a:r>
            <a:r>
              <a:rPr lang="en-US" sz="3800" dirty="0" smtClean="0"/>
              <a:t>for </a:t>
            </a:r>
            <a:r>
              <a:rPr lang="en-US" sz="3800" dirty="0"/>
              <a:t>Path to Success </a:t>
            </a:r>
            <a:r>
              <a:rPr lang="en-US" sz="3800" dirty="0" smtClean="0"/>
              <a:t>course</a:t>
            </a:r>
            <a:endParaRPr lang="en-US" sz="3800" dirty="0"/>
          </a:p>
          <a:p>
            <a:pPr lvl="1">
              <a:spcAft>
                <a:spcPts val="600"/>
              </a:spcAft>
            </a:pPr>
            <a:r>
              <a:rPr lang="en-US" sz="3800" dirty="0"/>
              <a:t>Extra academic help for challenging classes. </a:t>
            </a:r>
          </a:p>
          <a:p>
            <a:pPr lvl="1">
              <a:spcAft>
                <a:spcPts val="600"/>
              </a:spcAft>
            </a:pPr>
            <a:r>
              <a:rPr lang="en-US" sz="3800" dirty="0"/>
              <a:t>People who support your educational goals. </a:t>
            </a:r>
          </a:p>
          <a:p>
            <a:pPr lvl="1">
              <a:spcAft>
                <a:spcPts val="600"/>
              </a:spcAft>
            </a:pPr>
            <a:r>
              <a:rPr lang="en-US" sz="3800" dirty="0"/>
              <a:t>Quality academic advising and counseling. </a:t>
            </a:r>
          </a:p>
          <a:p>
            <a:pPr lvl="1">
              <a:spcAft>
                <a:spcPts val="600"/>
              </a:spcAft>
            </a:pPr>
            <a:r>
              <a:rPr lang="en-US" sz="3800" dirty="0"/>
              <a:t>A place to belong. </a:t>
            </a:r>
            <a:endParaRPr lang="en-US" sz="3800" dirty="0" smtClean="0"/>
          </a:p>
          <a:p>
            <a:pPr lvl="1">
              <a:spcAft>
                <a:spcPts val="600"/>
              </a:spcAft>
            </a:pPr>
            <a:r>
              <a:rPr lang="en-US" sz="3800" dirty="0" smtClean="0"/>
              <a:t>Policy in place to sustain LC when personnel </a:t>
            </a:r>
            <a:br>
              <a:rPr lang="en-US" sz="3800" dirty="0" smtClean="0"/>
            </a:br>
            <a:r>
              <a:rPr lang="en-US" sz="3800" dirty="0" smtClean="0"/>
              <a:t>change</a:t>
            </a:r>
            <a:endParaRPr lang="en-US" sz="3800" dirty="0"/>
          </a:p>
          <a:p>
            <a:pPr lvl="1"/>
            <a:endParaRPr lang="en-US" dirty="0"/>
          </a:p>
        </p:txBody>
      </p:sp>
      <p:sp>
        <p:nvSpPr>
          <p:cNvPr id="2" name="Title 1"/>
          <p:cNvSpPr>
            <a:spLocks noGrp="1"/>
          </p:cNvSpPr>
          <p:nvPr>
            <p:ph type="title"/>
          </p:nvPr>
        </p:nvSpPr>
        <p:spPr/>
        <p:txBody>
          <a:bodyPr>
            <a:normAutofit/>
          </a:bodyPr>
          <a:lstStyle/>
          <a:p>
            <a:r>
              <a:rPr lang="en-US" sz="3200" dirty="0" err="1"/>
              <a:t>Nando-Gikenjige</a:t>
            </a:r>
            <a:r>
              <a:rPr lang="en-US" sz="3200" dirty="0"/>
              <a:t> </a:t>
            </a:r>
            <a:r>
              <a:rPr lang="en-US" sz="3200" dirty="0" err="1" smtClean="0"/>
              <a:t>Wigamig</a:t>
            </a:r>
            <a:r>
              <a:rPr lang="en-US" sz="3200" dirty="0" smtClean="0"/>
              <a:t> </a:t>
            </a:r>
            <a:br>
              <a:rPr lang="en-US" sz="3200" dirty="0" smtClean="0"/>
            </a:br>
            <a:r>
              <a:rPr lang="en-US" sz="3200" dirty="0" smtClean="0"/>
              <a:t>Learning Center </a:t>
            </a:r>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5181600"/>
            <a:ext cx="1600200" cy="1600200"/>
          </a:xfrm>
          <a:prstGeom prst="rect">
            <a:avLst/>
          </a:prstGeom>
        </p:spPr>
      </p:pic>
    </p:spTree>
    <p:extLst>
      <p:ext uri="{BB962C8B-B14F-4D97-AF65-F5344CB8AC3E}">
        <p14:creationId xmlns:p14="http://schemas.microsoft.com/office/powerpoint/2010/main" val="1492473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1">
              <a:buNone/>
            </a:pPr>
            <a:endParaRPr lang="en-US" dirty="0" smtClean="0"/>
          </a:p>
          <a:p>
            <a:pPr lvl="1">
              <a:buNone/>
            </a:pPr>
            <a:endParaRPr lang="en-US" dirty="0" smtClean="0"/>
          </a:p>
          <a:p>
            <a:pPr lvl="1">
              <a:buNone/>
            </a:pPr>
            <a:endParaRPr lang="en-US" dirty="0" smtClean="0"/>
          </a:p>
        </p:txBody>
      </p:sp>
      <p:sp>
        <p:nvSpPr>
          <p:cNvPr id="2" name="Title 1"/>
          <p:cNvSpPr>
            <a:spLocks noGrp="1"/>
          </p:cNvSpPr>
          <p:nvPr>
            <p:ph type="title"/>
          </p:nvPr>
        </p:nvSpPr>
        <p:spPr>
          <a:xfrm>
            <a:off x="666750" y="5207000"/>
            <a:ext cx="8001000" cy="838200"/>
          </a:xfrm>
        </p:spPr>
        <p:txBody>
          <a:bodyPr>
            <a:normAutofit fontScale="90000"/>
          </a:bodyPr>
          <a:lstStyle/>
          <a:p>
            <a:pPr algn="r"/>
            <a:r>
              <a:rPr lang="en-US" dirty="0" smtClean="0"/>
              <a:t/>
            </a:r>
            <a:br>
              <a:rPr lang="en-US" dirty="0" smtClean="0"/>
            </a:br>
            <a:r>
              <a:rPr lang="en-US" sz="4400" dirty="0" err="1"/>
              <a:t>Nando-Gikenjige</a:t>
            </a:r>
            <a:r>
              <a:rPr lang="en-US" sz="4400" dirty="0"/>
              <a:t> </a:t>
            </a:r>
            <a:r>
              <a:rPr lang="en-US" sz="4400" dirty="0" err="1"/>
              <a:t>Wigamig</a:t>
            </a:r>
            <a:r>
              <a:rPr lang="en-US" sz="4400" dirty="0"/>
              <a:t> </a:t>
            </a:r>
            <a:br>
              <a:rPr lang="en-US" sz="4400" dirty="0"/>
            </a:br>
            <a:r>
              <a:rPr lang="en-US" sz="4400" dirty="0"/>
              <a:t>Learning Center </a:t>
            </a:r>
            <a:endParaRPr lang="en-US" sz="4400" dirty="0"/>
          </a:p>
        </p:txBody>
      </p:sp>
      <p:pic>
        <p:nvPicPr>
          <p:cNvPr id="4" name="Picture 3" descr="Learning Center 9O5W2524[1].JPG"/>
          <p:cNvPicPr>
            <a:picLocks noChangeAspect="1"/>
          </p:cNvPicPr>
          <p:nvPr/>
        </p:nvPicPr>
        <p:blipFill>
          <a:blip r:embed="rId3" cstate="print"/>
          <a:stretch>
            <a:fillRect/>
          </a:stretch>
        </p:blipFill>
        <p:spPr>
          <a:xfrm>
            <a:off x="1219200" y="609600"/>
            <a:ext cx="6896100" cy="459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187584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lvl="1"/>
            <a:r>
              <a:rPr lang="en-US" dirty="0" smtClean="0"/>
              <a:t>The </a:t>
            </a:r>
            <a:r>
              <a:rPr lang="en-US" dirty="0"/>
              <a:t>most significant impact, in fact, has been (and continues to be) the transformative effect our peer tutoring program has had on LLTC’s entire constituency. </a:t>
            </a:r>
          </a:p>
          <a:p>
            <a:pPr lvl="2"/>
            <a:r>
              <a:rPr lang="en-US" dirty="0"/>
              <a:t>Because </a:t>
            </a:r>
            <a:r>
              <a:rPr lang="en-US" u="sng" dirty="0"/>
              <a:t>tutees </a:t>
            </a:r>
            <a:r>
              <a:rPr lang="en-US" dirty="0"/>
              <a:t>feel more comfortable with their peers, they tend to grasp difficult subject matter more quickly, and they often form friendships that provide them with the encouragement and informal counseling needed to persist in their studies  </a:t>
            </a:r>
          </a:p>
          <a:p>
            <a:pPr lvl="2"/>
            <a:r>
              <a:rPr lang="en-US" u="sng" dirty="0" smtClean="0"/>
              <a:t>Policy in place to ensure tutors are properly trained.</a:t>
            </a:r>
          </a:p>
          <a:p>
            <a:pPr lvl="3"/>
            <a:r>
              <a:rPr lang="en-US" u="sng" dirty="0" smtClean="0"/>
              <a:t>Tutor </a:t>
            </a:r>
            <a:r>
              <a:rPr lang="en-US" u="sng" dirty="0" smtClean="0"/>
              <a:t>Manuel</a:t>
            </a:r>
            <a:endParaRPr lang="en-US" u="sng" dirty="0" smtClean="0"/>
          </a:p>
          <a:p>
            <a:pPr lvl="3"/>
            <a:r>
              <a:rPr lang="en-US" u="sng" dirty="0" smtClean="0"/>
              <a:t>Mandatory </a:t>
            </a:r>
            <a:r>
              <a:rPr lang="en-US" u="sng" dirty="0" smtClean="0"/>
              <a:t>weekly meetings</a:t>
            </a:r>
          </a:p>
          <a:p>
            <a:pPr lvl="3"/>
            <a:r>
              <a:rPr lang="en-US" u="sng" dirty="0" smtClean="0"/>
              <a:t>Data collected on student’s subject needs.</a:t>
            </a:r>
            <a:r>
              <a:rPr lang="en-US" dirty="0"/>
              <a:t>            </a:t>
            </a:r>
          </a:p>
        </p:txBody>
      </p:sp>
      <p:sp>
        <p:nvSpPr>
          <p:cNvPr id="2" name="Title 1"/>
          <p:cNvSpPr>
            <a:spLocks noGrp="1"/>
          </p:cNvSpPr>
          <p:nvPr>
            <p:ph type="title"/>
          </p:nvPr>
        </p:nvSpPr>
        <p:spPr/>
        <p:txBody>
          <a:bodyPr/>
          <a:lstStyle/>
          <a:p>
            <a:r>
              <a:rPr lang="en-US" dirty="0" smtClean="0"/>
              <a:t>Learning Center</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4648200"/>
            <a:ext cx="1981200" cy="1981200"/>
          </a:xfrm>
          <a:prstGeom prst="rect">
            <a:avLst/>
          </a:prstGeom>
        </p:spPr>
      </p:pic>
    </p:spTree>
    <p:extLst>
      <p:ext uri="{BB962C8B-B14F-4D97-AF65-F5344CB8AC3E}">
        <p14:creationId xmlns:p14="http://schemas.microsoft.com/office/powerpoint/2010/main" val="1185760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799960742"/>
              </p:ext>
            </p:extLst>
          </p:nvPr>
        </p:nvGraphicFramePr>
        <p:xfrm>
          <a:off x="2667000" y="3429000"/>
          <a:ext cx="5080000" cy="304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5717173"/>
              </p:ext>
            </p:extLst>
          </p:nvPr>
        </p:nvGraphicFramePr>
        <p:xfrm>
          <a:off x="990600" y="685800"/>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p:cNvSpPr/>
          <p:nvPr/>
        </p:nvSpPr>
        <p:spPr>
          <a:xfrm>
            <a:off x="1600200" y="381000"/>
            <a:ext cx="2700483" cy="369332"/>
          </a:xfrm>
          <a:prstGeom prst="rect">
            <a:avLst/>
          </a:prstGeom>
        </p:spPr>
        <p:txBody>
          <a:bodyPr wrap="none">
            <a:spAutoFit/>
          </a:bodyPr>
          <a:lstStyle/>
          <a:p>
            <a:pPr algn="ctr">
              <a:defRPr sz="1800" b="1" i="0" u="none" strike="noStrike" kern="1200" baseline="0">
                <a:solidFill>
                  <a:prstClr val="black"/>
                </a:solidFill>
                <a:latin typeface="+mn-lt"/>
                <a:ea typeface="+mn-ea"/>
                <a:cs typeface="+mn-cs"/>
              </a:defRPr>
            </a:pPr>
            <a:r>
              <a:rPr lang="en-US" dirty="0"/>
              <a:t>Learning  Center Visitors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791607"/>
            <a:ext cx="1981200" cy="1981200"/>
          </a:xfrm>
          <a:prstGeom prst="rect">
            <a:avLst/>
          </a:prstGeom>
        </p:spPr>
      </p:pic>
    </p:spTree>
    <p:extLst>
      <p:ext uri="{BB962C8B-B14F-4D97-AF65-F5344CB8AC3E}">
        <p14:creationId xmlns:p14="http://schemas.microsoft.com/office/powerpoint/2010/main" val="2573390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normAutofit fontScale="85000" lnSpcReduction="20000"/>
          </a:bodyPr>
          <a:lstStyle/>
          <a:p>
            <a:r>
              <a:rPr lang="en-US" dirty="0" smtClean="0"/>
              <a:t>Student centered.</a:t>
            </a:r>
          </a:p>
          <a:p>
            <a:r>
              <a:rPr lang="en-US" dirty="0" smtClean="0"/>
              <a:t>Faculty involvement – at least one hour per week as posted on the schedule.</a:t>
            </a:r>
          </a:p>
          <a:p>
            <a:r>
              <a:rPr lang="en-US" dirty="0" smtClean="0"/>
              <a:t>Tutors available – procedure in place for tutors to collect starting and final grade of class for assessment purposes.</a:t>
            </a:r>
          </a:p>
          <a:p>
            <a:r>
              <a:rPr lang="en-US" dirty="0" smtClean="0"/>
              <a:t>Full-time director in center every day, all day.</a:t>
            </a:r>
          </a:p>
          <a:p>
            <a:endParaRPr lang="en-US" dirty="0"/>
          </a:p>
        </p:txBody>
      </p:sp>
      <p:pic>
        <p:nvPicPr>
          <p:cNvPr id="4099"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828800"/>
            <a:ext cx="4038600" cy="3627816"/>
          </a:xfrm>
          <a:prstGeom prst="rect">
            <a:avLst/>
          </a:prstGeom>
          <a:noFill/>
          <a:ln w="31750">
            <a:solidFill>
              <a:schemeClr val="accent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Art </a:t>
            </a:r>
            <a:r>
              <a:rPr lang="en-US" dirty="0" err="1" smtClean="0"/>
              <a:t>Rainingbird</a:t>
            </a:r>
            <a:r>
              <a:rPr lang="en-US" dirty="0" smtClean="0"/>
              <a:t> Learning Center</a:t>
            </a:r>
            <a:br>
              <a:rPr lang="en-US" dirty="0" smtClean="0"/>
            </a:b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7077" y="5638800"/>
            <a:ext cx="113393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5995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9F13D8718B4349AA0C54D1FBC22748" ma:contentTypeVersion="2" ma:contentTypeDescription="Create a new document." ma:contentTypeScope="" ma:versionID="dfd72afa7f919d97c5e8ddd0d641d4a0">
  <xsd:schema xmlns:xsd="http://www.w3.org/2001/XMLSchema" xmlns:xs="http://www.w3.org/2001/XMLSchema" xmlns:p="http://schemas.microsoft.com/office/2006/metadata/properties" xmlns:ns2="883de5d1-f789-4d3a-8862-b6fadebe4854" targetNamespace="http://schemas.microsoft.com/office/2006/metadata/properties" ma:root="true" ma:fieldsID="cd8ac40ad8fef01ac2bbf5437265a855" ns2:_="">
    <xsd:import namespace="883de5d1-f789-4d3a-8862-b6fadebe4854"/>
    <xsd:element name="properties">
      <xsd:complexType>
        <xsd:sequence>
          <xsd:element name="documentManagement">
            <xsd:complexType>
              <xsd:all>
                <xsd:element ref="ns2:Description0" minOccurs="0"/>
                <xsd:element ref="ns2:Date_x0020_Psot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de5d1-f789-4d3a-8862-b6fadebe4854"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Note"/>
      </xsd:simpleType>
    </xsd:element>
    <xsd:element name="Date_x0020_Psoted" ma:index="9" nillable="true" ma:displayName="Date Posted" ma:default="2015-08-24T00:00:00Z" ma:format="DateOnly" ma:internalName="Date_x0020_Psoted">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883de5d1-f789-4d3a-8862-b6fadebe4854" xsi:nil="true"/>
    <Date_x0020_Psoted xmlns="883de5d1-f789-4d3a-8862-b6fadebe4854">2013-08-24T04:00:00+00:00</Date_x0020_Psoted>
  </documentManagement>
</p:properties>
</file>

<file path=customXml/itemProps1.xml><?xml version="1.0" encoding="utf-8"?>
<ds:datastoreItem xmlns:ds="http://schemas.openxmlformats.org/officeDocument/2006/customXml" ds:itemID="{AB0DD426-ADF6-4739-B1F4-5C522E10D6DC}"/>
</file>

<file path=customXml/itemProps2.xml><?xml version="1.0" encoding="utf-8"?>
<ds:datastoreItem xmlns:ds="http://schemas.openxmlformats.org/officeDocument/2006/customXml" ds:itemID="{A60CC7B7-CD44-4828-BCDA-0D223DD82461}"/>
</file>

<file path=customXml/itemProps3.xml><?xml version="1.0" encoding="utf-8"?>
<ds:datastoreItem xmlns:ds="http://schemas.openxmlformats.org/officeDocument/2006/customXml" ds:itemID="{A854D34F-F0C4-4010-9025-403E1C25BB3C}"/>
</file>

<file path=docProps/app.xml><?xml version="1.0" encoding="utf-8"?>
<Properties xmlns="http://schemas.openxmlformats.org/officeDocument/2006/extended-properties" xmlns:vt="http://schemas.openxmlformats.org/officeDocument/2006/docPropsVTypes">
  <Template/>
  <TotalTime>1317</TotalTime>
  <Words>1093</Words>
  <Application>Microsoft Office PowerPoint</Application>
  <PresentationFormat>On-screen Show (4:3)</PresentationFormat>
  <Paragraphs>122</Paragraphs>
  <Slides>25</Slides>
  <Notes>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Concourse</vt:lpstr>
      <vt:lpstr>TCU Best Practices </vt:lpstr>
      <vt:lpstr>TCU Best Practices</vt:lpstr>
      <vt:lpstr>Project Highlights for Stone Child College</vt:lpstr>
      <vt:lpstr>LLTC Partnership Highlights</vt:lpstr>
      <vt:lpstr>Nando-Gikenjige Wigamig  Learning Center </vt:lpstr>
      <vt:lpstr> Nando-Gikenjige Wigamig  Learning Center </vt:lpstr>
      <vt:lpstr>Learning Center</vt:lpstr>
      <vt:lpstr>PowerPoint Presentation</vt:lpstr>
      <vt:lpstr>Art Rainingbird Learning Center </vt:lpstr>
      <vt:lpstr>Art Rainingbird Learning Center – cont.</vt:lpstr>
      <vt:lpstr>Mid-term Advising</vt:lpstr>
      <vt:lpstr>Mid-term Advising cont.</vt:lpstr>
      <vt:lpstr>Mid-term Advising cont.</vt:lpstr>
      <vt:lpstr>Mid-term Advising Spring 2013 Data – 90 student surveys collected</vt:lpstr>
      <vt:lpstr>Sample of Using the Data</vt:lpstr>
      <vt:lpstr>Monday Drum Instilled Cultural Tradition</vt:lpstr>
      <vt:lpstr>Leech Lake Tribal College Monday Drum Today</vt:lpstr>
      <vt:lpstr>Stone Child College Monday Drum</vt:lpstr>
      <vt:lpstr>Monday Drum cont.</vt:lpstr>
      <vt:lpstr>Monday Drum Leads to Newsletter</vt:lpstr>
      <vt:lpstr>LLTC Pass Committee</vt:lpstr>
      <vt:lpstr>PASS Committee</vt:lpstr>
      <vt:lpstr>Increased Student Engagement</vt:lpstr>
      <vt:lpstr>Increased Student Engagement cont.</vt:lpstr>
      <vt:lpstr>Working Together for Student Success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Walmart Student Success Grant</dc:title>
  <dc:creator>Kadene</dc:creator>
  <cp:lastModifiedBy>Sharon Marcotte</cp:lastModifiedBy>
  <cp:revision>38</cp:revision>
  <dcterms:created xsi:type="dcterms:W3CDTF">2013-07-19T01:44:45Z</dcterms:created>
  <dcterms:modified xsi:type="dcterms:W3CDTF">2013-08-06T21:30:52Z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0x010100679F13D8718B4349AA0C54D1FBC22748</vt:lpwstr>
  </property>
</Properties>
</file>